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75" r:id="rId3"/>
    <p:sldId id="267" r:id="rId4"/>
    <p:sldId id="268" r:id="rId5"/>
    <p:sldId id="257" r:id="rId6"/>
    <p:sldId id="258" r:id="rId7"/>
    <p:sldId id="259" r:id="rId8"/>
    <p:sldId id="260" r:id="rId9"/>
    <p:sldId id="261" r:id="rId10"/>
    <p:sldId id="270" r:id="rId11"/>
    <p:sldId id="27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228600"/>
            <a:ext cx="7467600" cy="63246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b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Main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manufacturing processes to produce PM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Mechanical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manufacturing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processes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AutoNum type="arabicPeriod"/>
            </a:pPr>
            <a:r>
              <a:rPr lang="en-I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Physical-mechanical </a:t>
            </a:r>
            <a:r>
              <a:rPr lang="en-I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production </a:t>
            </a:r>
            <a:r>
              <a:rPr lang="en-I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methods </a:t>
            </a:r>
          </a:p>
          <a:p>
            <a:pPr marL="514350" indent="-514350">
              <a:buAutoNum type="arabicPeriod"/>
            </a:pPr>
            <a:r>
              <a:rPr lang="en-US" sz="2800" b="1" kern="0" dirty="0" smtClean="0">
                <a:solidFill>
                  <a:srgbClr val="FF0000"/>
                </a:solidFill>
                <a:latin typeface="Times New Roman"/>
                <a:ea typeface="Times New Roman"/>
              </a:rPr>
              <a:t>Chemical </a:t>
            </a:r>
            <a:r>
              <a:rPr lang="en-US" sz="2800" b="1" kern="0" dirty="0">
                <a:solidFill>
                  <a:srgbClr val="FF0000"/>
                </a:solidFill>
                <a:latin typeface="Times New Roman"/>
                <a:ea typeface="Times New Roman"/>
              </a:rPr>
              <a:t>production</a:t>
            </a:r>
            <a:r>
              <a:rPr lang="en-US" sz="2800" b="1" spc="-50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2800" b="1" kern="0" dirty="0" smtClean="0">
                <a:solidFill>
                  <a:srgbClr val="FF0000"/>
                </a:solidFill>
                <a:latin typeface="Times New Roman"/>
                <a:ea typeface="Times New Roman"/>
              </a:rPr>
              <a:t>methods</a:t>
            </a:r>
            <a:r>
              <a:rPr lang="en-US" sz="2800" b="1" kern="0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en-US" sz="2800" b="1" kern="0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514350" indent="-514350">
              <a:buAutoNum type="arabicPeriod"/>
            </a:pPr>
            <a:r>
              <a:rPr lang="en-US" sz="2800" b="1" kern="0" dirty="0" smtClean="0">
                <a:solidFill>
                  <a:srgbClr val="FF0000"/>
                </a:solidFill>
                <a:latin typeface="Times New Roman"/>
                <a:ea typeface="Times New Roman"/>
              </a:rPr>
              <a:t>Electrochemical </a:t>
            </a:r>
            <a:r>
              <a:rPr lang="en-US" sz="2800" b="1" kern="0" dirty="0">
                <a:solidFill>
                  <a:srgbClr val="FF0000"/>
                </a:solidFill>
                <a:latin typeface="Times New Roman"/>
                <a:ea typeface="Times New Roman"/>
              </a:rPr>
              <a:t>production</a:t>
            </a:r>
            <a:r>
              <a:rPr lang="en-US" sz="2800" b="1" kern="0" spc="-40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2800" b="1" kern="0" dirty="0">
                <a:solidFill>
                  <a:srgbClr val="FF0000"/>
                </a:solidFill>
                <a:latin typeface="Times New Roman"/>
                <a:ea typeface="Times New Roman"/>
              </a:rPr>
              <a:t>methods</a:t>
            </a:r>
            <a:endParaRPr lang="en-US" sz="2800" b="1" kern="0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514350" indent="-514350">
              <a:buAutoNum type="arabicPeriod"/>
            </a:pPr>
            <a:endParaRPr lang="en-IN" sz="2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IN" sz="2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79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457200"/>
            <a:ext cx="8382000" cy="5668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Times New Roman"/>
                <a:ea typeface="Times New Roman"/>
              </a:rPr>
              <a:t>The </a:t>
            </a:r>
            <a:r>
              <a:rPr lang="en-US" sz="2400" dirty="0">
                <a:latin typeface="Times New Roman"/>
                <a:ea typeface="Times New Roman"/>
              </a:rPr>
              <a:t>melt atomization methods using the centrifugal force can be divided to one-stage and two- stage processes. </a:t>
            </a:r>
            <a:endParaRPr lang="en-US" sz="2400" dirty="0" smtClean="0">
              <a:latin typeface="Times New Roman"/>
              <a:ea typeface="Times New Roman"/>
            </a:endParaRP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/>
                <a:ea typeface="Times New Roman"/>
              </a:rPr>
              <a:t>The </a:t>
            </a:r>
            <a:r>
              <a:rPr lang="en-US" sz="2400" dirty="0">
                <a:latin typeface="Times New Roman"/>
                <a:ea typeface="Times New Roman"/>
              </a:rPr>
              <a:t>basic methods using the one-stage process include the Rotation Electrode Process (REP) and the </a:t>
            </a:r>
            <a:r>
              <a:rPr lang="en-US" sz="2400" dirty="0" err="1">
                <a:latin typeface="Times New Roman"/>
                <a:ea typeface="Times New Roman"/>
              </a:rPr>
              <a:t>Plazma</a:t>
            </a:r>
            <a:r>
              <a:rPr lang="en-US" sz="2400" dirty="0">
                <a:latin typeface="Times New Roman"/>
                <a:ea typeface="Times New Roman"/>
              </a:rPr>
              <a:t> Rotating Electrode Process (PREP). </a:t>
            </a:r>
            <a:endParaRPr lang="en-US" sz="2400" dirty="0" smtClean="0">
              <a:latin typeface="Times New Roman"/>
              <a:ea typeface="Times New Roman"/>
            </a:endParaRP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/>
                <a:ea typeface="Times New Roman"/>
              </a:rPr>
              <a:t>The </a:t>
            </a:r>
            <a:r>
              <a:rPr lang="en-US" sz="2400" dirty="0">
                <a:latin typeface="Times New Roman"/>
                <a:ea typeface="Times New Roman"/>
              </a:rPr>
              <a:t>REP method comprises an apparatus where two electrodes are placed – an anode of the appropriate alloy of which the powder is made and   a tungsten cathode. </a:t>
            </a:r>
            <a:endParaRPr lang="en-US" sz="2400" dirty="0" smtClean="0">
              <a:latin typeface="Times New Roman"/>
              <a:ea typeface="Times New Roman"/>
            </a:endParaRP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/>
                <a:ea typeface="Times New Roman"/>
              </a:rPr>
              <a:t>By </a:t>
            </a:r>
            <a:r>
              <a:rPr lang="en-US" sz="2400" dirty="0">
                <a:latin typeface="Times New Roman"/>
                <a:ea typeface="Times New Roman"/>
              </a:rPr>
              <a:t>applying a voltage, an arc occurs between the electrodes and the alloy electrode surface becomes smelted. </a:t>
            </a:r>
            <a:endParaRPr lang="en-US" sz="2400" dirty="0" smtClean="0">
              <a:latin typeface="Times New Roman"/>
              <a:ea typeface="Times New Roman"/>
            </a:endParaRP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/>
                <a:ea typeface="Times New Roman"/>
              </a:rPr>
              <a:t>By </a:t>
            </a:r>
            <a:r>
              <a:rPr lang="en-US" sz="2400" dirty="0">
                <a:latin typeface="Times New Roman"/>
                <a:ea typeface="Times New Roman"/>
              </a:rPr>
              <a:t>rotating this electrode (1000 to 20000 rpm) the smelted metal drops are sprayed inside a tank which has a cooled outer </a:t>
            </a:r>
            <a:r>
              <a:rPr lang="en-US" sz="2400" dirty="0" smtClean="0">
                <a:latin typeface="Times New Roman"/>
                <a:ea typeface="Times New Roman"/>
              </a:rPr>
              <a:t>surface.</a:t>
            </a:r>
          </a:p>
        </p:txBody>
      </p:sp>
    </p:spTree>
    <p:extLst>
      <p:ext uri="{BB962C8B-B14F-4D97-AF65-F5344CB8AC3E}">
        <p14:creationId xmlns:p14="http://schemas.microsoft.com/office/powerpoint/2010/main" val="449331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3400" y="685800"/>
            <a:ext cx="8001000" cy="5440363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- The two-stage process involves melting of the given metal or alloy (for instance with the help of the induction heating in a melting crucible) and the melt disintegration with the aid of a quickly rotating cooled wheel, disc or crucible separately in two steps. A problem in the two-stage process is a transmission of the high rotational speeds to the melt. This atomization method is used for a manufacture of powders of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aluminium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, titanium alloys,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superalloys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and high-melting point metals.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1383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00" b="1" dirty="0" smtClean="0">
                <a:solidFill>
                  <a:schemeClr val="accent1"/>
                </a:solidFill>
                <a:latin typeface="Times New Roman"/>
                <a:ea typeface="Times New Roman"/>
              </a:rPr>
              <a:t>Figure below: A </a:t>
            </a:r>
            <a:r>
              <a:rPr lang="en-US" sz="2600" b="1" dirty="0">
                <a:solidFill>
                  <a:schemeClr val="accent1"/>
                </a:solidFill>
                <a:latin typeface="Times New Roman"/>
                <a:ea typeface="Times New Roman"/>
              </a:rPr>
              <a:t>shape and a structure of particles obtained by various methods of the melt atomization </a:t>
            </a:r>
            <a:endParaRPr lang="en-IN" sz="2600" b="1" dirty="0">
              <a:solidFill>
                <a:schemeClr val="accent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47801"/>
            <a:ext cx="80010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978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69332"/>
            <a:ext cx="8628888" cy="63362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Mechanical manufacturing processes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1.1.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Grinding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grind a sintered sponge metal from reduction and electrolytic processes, jaw and hammer crushers are used above all. Grinding in a jaw crusher is performed between a fixed jaw and a moving one (Fig. 1) and represents the first stage of disintegration, where a coarse powder is obtained. This is subsequently milled to a final product in some type of a mill. In a hammer grinder the material is crushed using an impact of hammers attached on a rotor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ar-IQ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038600"/>
            <a:ext cx="2489200" cy="1850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038600"/>
            <a:ext cx="2743200" cy="175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337285" y="6096000"/>
            <a:ext cx="3194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Times New Roman" pitchFamily="18" charset="0"/>
                <a:ea typeface="Times New Roman"/>
                <a:cs typeface="Times New Roman" pitchFamily="18" charset="0"/>
              </a:rPr>
              <a:t>Figure (1) </a:t>
            </a:r>
            <a:r>
              <a:rPr lang="en-US" dirty="0">
                <a:latin typeface="Times New Roman" pitchFamily="18" charset="0"/>
                <a:ea typeface="Times New Roman"/>
                <a:cs typeface="Times New Roman" pitchFamily="18" charset="0"/>
              </a:rPr>
              <a:t>Jaw crusher principle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40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381000"/>
            <a:ext cx="8534400" cy="6096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1.2. Milling</a:t>
            </a:r>
          </a:p>
          <a:p>
            <a:pPr marL="113030" marR="95250" indent="448945" algn="just">
              <a:spcBef>
                <a:spcPts val="585"/>
              </a:spcBef>
              <a:spcAft>
                <a:spcPts val="0"/>
              </a:spcAft>
            </a:pP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The simplest device is a </a:t>
            </a:r>
            <a:r>
              <a:rPr lang="en-US" sz="2000" u="sng" dirty="0">
                <a:latin typeface="Times New Roman" pitchFamily="18" charset="0"/>
                <a:ea typeface="Times New Roman"/>
                <a:cs typeface="Times New Roman" pitchFamily="18" charset="0"/>
              </a:rPr>
              <a:t>ball mill </a:t>
            </a: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where milling is performed by mechanical impacts of hard milling objects carried up by a rotary motion of a drum onto the disintegrated powder. The milling objects, balls, rollers or rods inserted into the milling drums, are manufactured from unalloyed and stainless steel, pottery, agate, </a:t>
            </a:r>
            <a:r>
              <a:rPr lang="en-US" sz="20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hardmetal</a:t>
            </a: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 etc. depending on hardness, milling capability and demanded cleanliness of powders. Milling can be carried out dry or wet, whereas the application of a suitable surface active liquid makes the disintegration easier. The work needed for the disintegration can be formulated as follows:</a:t>
            </a:r>
          </a:p>
          <a:p>
            <a:pPr marL="0" marR="155575" indent="0" algn="ctr"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D</a:t>
            </a:r>
            <a:r>
              <a:rPr lang="en-US" sz="2000" i="1" dirty="0">
                <a:latin typeface="Times New Roman" pitchFamily="18" charset="0"/>
                <a:ea typeface="Times New Roman"/>
                <a:cs typeface="Times New Roman" pitchFamily="18" charset="0"/>
              </a:rPr>
              <a:t>A </a:t>
            </a: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= </a:t>
            </a:r>
            <a:r>
              <a:rPr lang="en-US" sz="2000" dirty="0" err="1">
                <a:latin typeface="Times New Roman" pitchFamily="18" charset="0"/>
                <a:ea typeface="Times New Roman"/>
                <a:cs typeface="Times New Roman" pitchFamily="18" charset="0"/>
              </a:rPr>
              <a:t>D</a:t>
            </a:r>
            <a:r>
              <a:rPr lang="en-US" sz="20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S</a:t>
            </a:r>
            <a:r>
              <a:rPr lang="en-US" sz="2000" dirty="0" err="1">
                <a:latin typeface="Times New Roman" pitchFamily="18" charset="0"/>
                <a:ea typeface="Times New Roman"/>
                <a:cs typeface="Times New Roman" pitchFamily="18" charset="0"/>
              </a:rPr>
              <a:t>·</a:t>
            </a:r>
            <a:r>
              <a:rPr lang="en-US" sz="20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g</a:t>
            </a:r>
            <a:endParaRPr lang="en-US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3030" marR="0" algn="just">
              <a:spcBef>
                <a:spcPts val="535"/>
              </a:spcBef>
              <a:spcAft>
                <a:spcPts val="0"/>
              </a:spcAft>
            </a:pP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where D</a:t>
            </a:r>
            <a:r>
              <a:rPr lang="en-US" sz="2000" i="1" dirty="0">
                <a:latin typeface="Times New Roman" pitchFamily="18" charset="0"/>
                <a:ea typeface="Times New Roman"/>
                <a:cs typeface="Times New Roman" pitchFamily="18" charset="0"/>
              </a:rPr>
              <a:t>S </a:t>
            </a: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– enlargement of a surface area (m2) and </a:t>
            </a:r>
            <a:r>
              <a:rPr lang="en-US" sz="2000" i="1" dirty="0">
                <a:latin typeface="Times New Roman" pitchFamily="18" charset="0"/>
                <a:ea typeface="Times New Roman"/>
                <a:cs typeface="Times New Roman" pitchFamily="18" charset="0"/>
              </a:rPr>
              <a:t>g </a:t>
            </a: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– surface stress (N/m)</a:t>
            </a:r>
          </a:p>
          <a:p>
            <a:pPr marL="113030" marR="100965" algn="just">
              <a:spcBef>
                <a:spcPts val="710"/>
              </a:spcBef>
              <a:spcAft>
                <a:spcPts val="0"/>
              </a:spcAft>
            </a:pP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Surge stress </a:t>
            </a:r>
            <a:r>
              <a:rPr lang="en-US" sz="2000" i="1" dirty="0">
                <a:latin typeface="Times New Roman" pitchFamily="18" charset="0"/>
                <a:ea typeface="Times New Roman"/>
                <a:cs typeface="Times New Roman" pitchFamily="18" charset="0"/>
              </a:rPr>
              <a:t>s </a:t>
            </a: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needed to disintegrate a brittle material when milling depends on a structure of imperfections and susceptibility to the crack propagation:</a:t>
            </a:r>
          </a:p>
          <a:p>
            <a:pPr marL="0" marR="154940" indent="0" algn="ctr"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2000" i="1" dirty="0">
                <a:latin typeface="Times New Roman" pitchFamily="18" charset="0"/>
                <a:ea typeface="Times New Roman"/>
                <a:cs typeface="Times New Roman" pitchFamily="18" charset="0"/>
              </a:rPr>
              <a:t>s  </a:t>
            </a: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= (2 </a:t>
            </a:r>
            <a:r>
              <a:rPr lang="en-US" sz="2000" dirty="0" err="1">
                <a:latin typeface="Times New Roman" pitchFamily="18" charset="0"/>
                <a:ea typeface="Times New Roman"/>
                <a:cs typeface="Times New Roman" pitchFamily="18" charset="0"/>
              </a:rPr>
              <a:t>E·</a:t>
            </a:r>
            <a:r>
              <a:rPr lang="en-US" sz="20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/</a:t>
            </a:r>
            <a:r>
              <a:rPr lang="en-US" sz="2000" i="1" dirty="0">
                <a:latin typeface="Times New Roman" pitchFamily="18" charset="0"/>
                <a:ea typeface="Times New Roman"/>
                <a:cs typeface="Times New Roman" pitchFamily="18" charset="0"/>
              </a:rPr>
              <a:t>D</a:t>
            </a: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)1/2</a:t>
            </a:r>
          </a:p>
          <a:p>
            <a:pPr marL="113030" marR="0" algn="just">
              <a:spcBef>
                <a:spcPts val="580"/>
              </a:spcBef>
              <a:spcAft>
                <a:spcPts val="0"/>
              </a:spcAft>
            </a:pP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where E – Young’s modulus; </a:t>
            </a:r>
            <a:r>
              <a:rPr lang="en-US" sz="2000" i="1" dirty="0">
                <a:latin typeface="Times New Roman" pitchFamily="18" charset="0"/>
                <a:ea typeface="Times New Roman"/>
                <a:cs typeface="Times New Roman" pitchFamily="18" charset="0"/>
              </a:rPr>
              <a:t>r – </a:t>
            </a: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a radius of a tip of an existing crack or defect; </a:t>
            </a:r>
            <a:r>
              <a:rPr lang="en-US" sz="2000" i="1" dirty="0">
                <a:latin typeface="Times New Roman" pitchFamily="18" charset="0"/>
                <a:ea typeface="Times New Roman"/>
                <a:cs typeface="Times New Roman" pitchFamily="18" charset="0"/>
              </a:rPr>
              <a:t>D </a:t>
            </a:r>
            <a:r>
              <a:rPr lang="en-US" sz="2000" dirty="0">
                <a:latin typeface="Times New Roman" pitchFamily="18" charset="0"/>
                <a:ea typeface="Times New Roman"/>
                <a:cs typeface="Times New Roman" pitchFamily="18" charset="0"/>
              </a:rPr>
              <a:t>– a particle size</a:t>
            </a: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019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533400"/>
            <a:ext cx="8305800" cy="6172200"/>
          </a:xfrm>
        </p:spPr>
        <p:txBody>
          <a:bodyPr>
            <a:normAutofit lnSpcReduction="10000"/>
          </a:bodyPr>
          <a:lstStyle/>
          <a:p>
            <a:pPr marL="113030" marR="96520" lvl="0" indent="448945" algn="just">
              <a:lnSpc>
                <a:spcPct val="98000"/>
              </a:lnSpc>
              <a:spcBef>
                <a:spcPts val="615"/>
              </a:spcBef>
            </a:pP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wet milling the liquid prevents the formation of larger secondary particles and, moreover, a decrease of the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value occurs as a result of the liquid adsorption on the particles’ surface. By this a necessary output of the aggregate can be decreased or fineness of particles can be enhanced. For very intensive grinding the so-called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atritors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are used (Fig. 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2),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where a motion of the milled material (grist) and milling balls is achieved by a agitating element and circulation pump providing a  circulation of the liquid with powder. The disintegration is carried out by friction between the grist and milling</a:t>
            </a:r>
            <a:r>
              <a:rPr lang="en-US" sz="2000" spc="-25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balls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marL="113030" marR="96520" lvl="0" indent="448945" algn="just">
              <a:lnSpc>
                <a:spcPct val="98000"/>
              </a:lnSpc>
              <a:spcBef>
                <a:spcPts val="615"/>
              </a:spcBef>
            </a:pPr>
            <a:endParaRPr lang="en-US" sz="20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3030" marR="96520" lvl="0" indent="448945" algn="just">
              <a:lnSpc>
                <a:spcPct val="98000"/>
              </a:lnSpc>
              <a:spcBef>
                <a:spcPts val="615"/>
              </a:spcBef>
            </a:pPr>
            <a:endParaRPr lang="en-US" sz="2000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3030" marR="96520" lvl="0" indent="448945" algn="just">
              <a:lnSpc>
                <a:spcPct val="98000"/>
              </a:lnSpc>
              <a:spcBef>
                <a:spcPts val="615"/>
              </a:spcBef>
            </a:pPr>
            <a:endParaRPr lang="en-US" sz="20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3030" marR="96520" lvl="0" indent="448945" algn="just">
              <a:lnSpc>
                <a:spcPct val="98000"/>
              </a:lnSpc>
              <a:spcBef>
                <a:spcPts val="615"/>
              </a:spcBef>
            </a:pPr>
            <a:endParaRPr lang="en-US" sz="2000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3030" marR="96520" lvl="0" indent="448945" algn="just">
              <a:lnSpc>
                <a:spcPct val="98000"/>
              </a:lnSpc>
              <a:spcBef>
                <a:spcPts val="615"/>
              </a:spcBef>
            </a:pPr>
            <a:endParaRPr lang="en-US" sz="20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3030" marR="96520" lvl="0" indent="448945" algn="just">
              <a:lnSpc>
                <a:spcPct val="98000"/>
              </a:lnSpc>
              <a:spcBef>
                <a:spcPts val="615"/>
              </a:spcBef>
            </a:pPr>
            <a:endParaRPr lang="en-US" sz="2000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13030" marR="96520" lvl="0" indent="448945" algn="just">
              <a:lnSpc>
                <a:spcPct val="98000"/>
              </a:lnSpc>
              <a:spcBef>
                <a:spcPts val="615"/>
              </a:spcBef>
            </a:pPr>
            <a:endParaRPr lang="en-US" sz="20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buNone/>
            </a:pPr>
            <a:endParaRPr lang="en-US" sz="2000" b="1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sz="2000" b="1" dirty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en-US" sz="2000" b="1" dirty="0" smtClean="0">
                <a:latin typeface="Times New Roman"/>
                <a:ea typeface="Times New Roman"/>
              </a:rPr>
              <a:t>Figure (2</a:t>
            </a:r>
            <a:r>
              <a:rPr lang="en-US" sz="2000" b="1" dirty="0">
                <a:latin typeface="Times New Roman"/>
                <a:ea typeface="Times New Roman"/>
              </a:rPr>
              <a:t>)</a:t>
            </a:r>
            <a:r>
              <a:rPr lang="en-US" sz="2000" b="1" dirty="0" smtClean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Attritor</a:t>
            </a:r>
            <a:r>
              <a:rPr lang="en-US" sz="2000" dirty="0">
                <a:latin typeface="Times New Roman"/>
                <a:ea typeface="Times New Roman"/>
              </a:rPr>
              <a:t> for intensive material milling </a:t>
            </a:r>
            <a:endParaRPr lang="en-US" sz="20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19400"/>
            <a:ext cx="3701871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7063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pPr marL="342900" lvl="0" indent="-342900" algn="l">
              <a:spcBef>
                <a:spcPct val="20000"/>
              </a:spcBef>
            </a:pPr>
            <a:r>
              <a:rPr lang="en-IN" sz="2800" b="1" dirty="0" smtClean="0">
                <a:solidFill>
                  <a:schemeClr val="accent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en-IN" sz="2800" b="1" dirty="0">
                <a:solidFill>
                  <a:schemeClr val="accent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en-IN" sz="2800" b="1" dirty="0" smtClean="0">
                <a:solidFill>
                  <a:schemeClr val="accent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Physical-mechanical </a:t>
            </a:r>
            <a:r>
              <a:rPr lang="en-IN" sz="2800" b="1" dirty="0">
                <a:solidFill>
                  <a:schemeClr val="accent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production methods</a:t>
            </a:r>
            <a:endParaRPr lang="en-IN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method involves the conversion of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molten metal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into a spray of droplets that solidify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into powders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. It is the most versatile and popular method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for producing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metal powders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today, applicable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to almost all metals, alloys as well as pure metals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Properties of the obtained particles (size, shape, morphology, structure...) are determined by many factors and their mutual combinations: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melt temperature;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melt viscosity and surface stress;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cooling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conditions;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atomization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conditions.</a:t>
            </a:r>
          </a:p>
          <a:p>
            <a:pPr marL="0" indent="0" algn="just">
              <a:buNone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are multiple </a:t>
            </a:r>
            <a:r>
              <a:rPr lang="en-I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ways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of creating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molten metal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spray, which include: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gas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atomization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water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atomization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centrifugal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atomization</a:t>
            </a:r>
          </a:p>
        </p:txBody>
      </p:sp>
    </p:spTree>
    <p:extLst>
      <p:ext uri="{BB962C8B-B14F-4D97-AF65-F5344CB8AC3E}">
        <p14:creationId xmlns:p14="http://schemas.microsoft.com/office/powerpoint/2010/main" val="185613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IN" sz="36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2.1. gas </a:t>
            </a:r>
            <a:r>
              <a:rPr lang="en-IN" sz="36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atomization</a:t>
            </a:r>
            <a:endParaRPr lang="en-I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high velocity gas stream (air or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inert gas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) is utilized to atomize the liquid metal. In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figure (a) below,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the gas flows through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 expansion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nozzle, siphoning molten metal from the melt below and spraying it into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 container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. The droplets solidify into powder form. 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 closely related method shown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 figure (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) below, molten metal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flows by gravity through a nozzle and is immediately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atomized by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air jets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 The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resulting metal powders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which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tend to be spherical, are collected in a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chamber below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4371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(a) and (b)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two gas </a:t>
            </a: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atomization methods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8381999" cy="5334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7740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Autofit/>
          </a:bodyPr>
          <a:lstStyle/>
          <a:p>
            <a:pPr algn="l"/>
            <a:r>
              <a:rPr lang="en-IN" sz="30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2.2. water </a:t>
            </a:r>
            <a:r>
              <a:rPr lang="en-IN" sz="30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atomization</a:t>
            </a:r>
            <a:endParaRPr lang="en-IN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762000"/>
            <a:ext cx="8677275" cy="5791200"/>
          </a:xfrm>
        </p:spPr>
        <p:txBody>
          <a:bodyPr>
            <a:normAutofit/>
          </a:bodyPr>
          <a:lstStyle/>
          <a:p>
            <a:pPr algn="just"/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high-velocity water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stream is used instead of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air and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most common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of the atomization methods, particularly suited to metals that melt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below 1600C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(2900F). Cooling is more rapid, and the resulting powder shape is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irregular rather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than spherical. The disadvantage of using water is oxidation on the particle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surface. A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recent innovation involves the use of synthetic oil </a:t>
            </a:r>
            <a:endParaRPr lang="en-IN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   rather than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water to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reduce oxidation.</a:t>
            </a:r>
          </a:p>
          <a:p>
            <a:pPr marL="0" indent="0" algn="just">
              <a:buNone/>
            </a:pP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both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air and water atomization </a:t>
            </a:r>
            <a:endParaRPr lang="en-IN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   processes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, particle size is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controlled</a:t>
            </a:r>
          </a:p>
          <a:p>
            <a:pPr marL="0" indent="0" algn="just">
              <a:buNone/>
            </a:pP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   largely by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the velocity of the </a:t>
            </a:r>
            <a:endParaRPr lang="en-IN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   fluid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stream; particle size is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inversely</a:t>
            </a:r>
          </a:p>
          <a:p>
            <a:pPr marL="0" indent="0" algn="just">
              <a:buNone/>
            </a:pP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related to velocity.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590800"/>
            <a:ext cx="3876675" cy="38861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9291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algn="l"/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2.3. centrifugal </a:t>
            </a:r>
            <a:r>
              <a:rPr lang="en-IN" sz="32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atomization</a:t>
            </a:r>
            <a:endParaRPr lang="en-IN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0"/>
          </a:xfrm>
        </p:spPr>
        <p:txBody>
          <a:bodyPr>
            <a:normAutofit/>
          </a:bodyPr>
          <a:lstStyle/>
          <a:p>
            <a:pPr algn="just"/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Several methods are based on centrifugal atomization.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one approach, </a:t>
            </a:r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rotating </a:t>
            </a:r>
            <a:r>
              <a:rPr lang="en-I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disk method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shown in Figure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below,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liquid metal stream pours onto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 rapidly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rotating disk that sprays the metal in all directions to produce powders.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19400"/>
            <a:ext cx="4038599" cy="34671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5601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6881</TotalTime>
  <Words>1043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انقلاب</vt:lpstr>
      <vt:lpstr>PowerPoint Presentation</vt:lpstr>
      <vt:lpstr>PowerPoint Presentation</vt:lpstr>
      <vt:lpstr>PowerPoint Presentation</vt:lpstr>
      <vt:lpstr>PowerPoint Presentation</vt:lpstr>
      <vt:lpstr>2. Physical-mechanical production methods</vt:lpstr>
      <vt:lpstr>2.1. gas atomization</vt:lpstr>
      <vt:lpstr>(a) and (b) two gas atomization methods</vt:lpstr>
      <vt:lpstr>2.2. water atomization</vt:lpstr>
      <vt:lpstr>2.3. centrifugal atomization</vt:lpstr>
      <vt:lpstr>PowerPoint Presentation</vt:lpstr>
      <vt:lpstr>PowerPoint Presentation</vt:lpstr>
      <vt:lpstr>Figure below: A shape and a structure of particles obtained by various methods of the melt atomization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POWDER METALLURGY Lecture (3)</dc:title>
  <dc:creator>eng sona</dc:creator>
  <cp:lastModifiedBy>Maher</cp:lastModifiedBy>
  <cp:revision>34</cp:revision>
  <dcterms:created xsi:type="dcterms:W3CDTF">2006-08-16T00:00:00Z</dcterms:created>
  <dcterms:modified xsi:type="dcterms:W3CDTF">2020-06-03T14:06:38Z</dcterms:modified>
</cp:coreProperties>
</file>